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3" r:id="rId5"/>
    <p:sldId id="264" r:id="rId6"/>
    <p:sldId id="265" r:id="rId7"/>
    <p:sldId id="266" r:id="rId8"/>
    <p:sldId id="269" r:id="rId9"/>
    <p:sldId id="274" r:id="rId10"/>
    <p:sldId id="276" r:id="rId11"/>
    <p:sldId id="272" r:id="rId12"/>
    <p:sldId id="275" r:id="rId13"/>
    <p:sldId id="277" r:id="rId14"/>
    <p:sldId id="279" r:id="rId15"/>
    <p:sldId id="280" r:id="rId16"/>
    <p:sldId id="273" r:id="rId17"/>
    <p:sldId id="283" r:id="rId18"/>
    <p:sldId id="258" r:id="rId19"/>
    <p:sldId id="281" r:id="rId20"/>
    <p:sldId id="278" r:id="rId2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D2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864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4A5A-A214-11FA-6B80-C6C1B710B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3DF5E-448E-1665-CAF4-BE4A16087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0366A-64A8-D663-5560-D39366558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02094-E943-87E0-253B-B8BA92AE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A96E1-DC39-D038-289C-A9128CFB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0732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6DEF-1DBD-EFD3-373C-6FCD341BB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DC3FD-AEE3-70C8-AC52-5CA487AC6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1AB61-37DA-7E08-DBFE-C9B1413E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E3221-6B99-C876-737D-814E4A7DF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E7D6E-E1CD-FDDB-9A57-3516818F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4725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BCA4B9-A113-6D43-ABA7-D2711A05D5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88DA2-7BD9-FCFF-268E-6FB9CBCF8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443DF-A30B-216B-1237-DE53303C4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A147D-A99F-6BE3-9C2D-E706D758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551B9-24C1-BEE6-AC42-FFB406A0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4281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842E-70D4-62E7-69EA-635FBC7E2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0399B-D266-9FBA-8243-F5D32DA9C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10E73-BF62-5A97-1470-59D46DE3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E9DF0-F726-4A7F-BE27-2110655E1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ECE24-0654-00B5-4A17-37313E63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8524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BF74-F4B2-015F-3469-4E8FE92C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15DB6-F982-9059-A1F7-A88F9B3DE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DF099-2FCA-5A4E-1D63-56A52885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BFF59-FC2F-BCF9-1588-A6D778366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3910E-AC16-D16B-1B5F-59158398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345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E443-6285-6BB2-E8C5-EB8606AB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FBC25-6D3F-6034-BDDD-9419B418E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B9DDD-F1A4-2984-E03F-BABC8373B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9C200-BF20-E2A1-E693-CE83E179B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02/24/2024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4AF71-2AFA-2945-2499-A1AB7EE8B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89835-D3AC-2F4F-A494-C023B3F0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814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7FCAA-BA41-D496-6326-E7D503F6E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A134A-5C2B-0A7A-1521-8413C0C73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B678A-0729-0827-5C2A-213C45290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2F3535-599F-4CBD-2456-ED39EE88F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3847DC-35B8-59F7-CE3C-8A34FF4D4F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187FAE-2BAA-95D0-129D-898367DF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02/24/2024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C1122-82E7-2C3A-71AB-0BEB5420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4376F6-EBB5-BDCA-5C37-42026DBB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24874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FCDC-5AE5-8B70-58F9-4BB621F0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5FC10-7F7F-BFDB-2291-F03DBD6AF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02/24/2024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06A0C-BB94-5032-C817-5BA80A6BF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0E1A7-3DF9-97B1-77E0-537D17A23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133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E9920-01E9-A9CE-96BA-D854BB547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02/24/2024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D9AAA-2E1B-7FB0-2587-06A2BC119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B1C45-363F-AD02-C2A6-ACF98FE9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4397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4520-69FE-BF35-9513-2789600BF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31A9F-AA17-165B-8955-905B9A8E6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39F49-AF6A-192F-78D6-5D94B84F4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D5FA3-7A97-0A77-A66D-79938D5F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02/24/2024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A2E59-E7AB-117E-3A39-1109D975D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39F07-B2DD-D811-3F70-3C334DFE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021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B2C8-63EE-F79A-0673-AECD7B6F2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CB8B41-2D1F-4EE8-763E-3DF9EE21C1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4651-118E-456B-B1F1-D7FC88AB6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D7DA7-E734-2DCC-452F-526CD109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4CD3-8404-45A2-9187-650A7D6CB985}" type="datetimeFigureOut">
              <a:rPr lang="LID4096" smtClean="0"/>
              <a:t>02/24/2024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A484F-8C45-7C00-1F58-B3C3811D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0CE0C-AC1F-48FF-902E-F6C7B7AF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385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30E2D-926E-0255-4EA0-1C364517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8B38F-8804-887B-69A2-DEA8BD179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15FF7-93AF-3D7F-02F7-14183F674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04CD3-8404-45A2-9187-650A7D6CB985}" type="datetimeFigureOut">
              <a:rPr lang="LID4096" smtClean="0"/>
              <a:t>02/24/2024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7C0E1-3BEC-2D99-F799-7D98DE33D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A88C5-E7C3-6060-000C-B5D829242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4D0EA-4771-4265-B80A-08A48245A2F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71284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1C4911-2A05-AE12-09B5-898A388AC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BECAA0-6D06-6A72-1DE5-5D700A2E7A5A}"/>
              </a:ext>
            </a:extLst>
          </p:cNvPr>
          <p:cNvSpPr txBox="1"/>
          <p:nvPr/>
        </p:nvSpPr>
        <p:spPr>
          <a:xfrm>
            <a:off x="4599231" y="1937085"/>
            <a:ext cx="7122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PROJECT 5</a:t>
            </a:r>
            <a:endParaRPr lang="LID4096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66AB81-3EFE-4B31-7ABC-28176F31FC1D}"/>
              </a:ext>
            </a:extLst>
          </p:cNvPr>
          <p:cNvCxnSpPr>
            <a:cxnSpLocks/>
          </p:cNvCxnSpPr>
          <p:nvPr/>
        </p:nvCxnSpPr>
        <p:spPr>
          <a:xfrm>
            <a:off x="4379493" y="270108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C283751-F221-0542-1745-BC9B4817D798}"/>
              </a:ext>
            </a:extLst>
          </p:cNvPr>
          <p:cNvSpPr txBox="1"/>
          <p:nvPr/>
        </p:nvSpPr>
        <p:spPr>
          <a:xfrm>
            <a:off x="9448800" y="2396031"/>
            <a:ext cx="7070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Matias Becker Burgos &amp; Sam Hurenkamp</a:t>
            </a:r>
            <a:endParaRPr lang="LID4096" sz="12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11BD1-B5B5-46F7-EBDB-3ED117BD9E5D}"/>
              </a:ext>
            </a:extLst>
          </p:cNvPr>
          <p:cNvSpPr txBox="1"/>
          <p:nvPr/>
        </p:nvSpPr>
        <p:spPr>
          <a:xfrm>
            <a:off x="4379493" y="3036803"/>
            <a:ext cx="6993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</a:t>
            </a:r>
            <a:r>
              <a:rPr lang="en-US" sz="1800" b="0" i="1" u="none" strike="noStrike" dirty="0">
                <a:effectLst/>
              </a:rPr>
              <a:t>inding biomarkers associated </a:t>
            </a:r>
            <a:r>
              <a:rPr lang="en-US" i="1" dirty="0"/>
              <a:t>with Influenza A Virus (IAV) in</a:t>
            </a:r>
            <a:r>
              <a:rPr lang="en-US" sz="1800" b="0" i="1" u="none" strike="noStrike" dirty="0">
                <a:effectLst/>
              </a:rPr>
              <a:t> human and avian hosts </a:t>
            </a:r>
            <a:r>
              <a:rPr lang="en-US" i="1" dirty="0"/>
              <a:t>by classification on the</a:t>
            </a:r>
            <a:r>
              <a:rPr lang="en-US" sz="1800" b="0" i="1" u="none" strike="noStrike" dirty="0">
                <a:effectLst/>
              </a:rPr>
              <a:t> Polymerase PB2 proteins.</a:t>
            </a:r>
            <a:endParaRPr lang="LID4096" i="1" dirty="0"/>
          </a:p>
        </p:txBody>
      </p:sp>
    </p:spTree>
    <p:extLst>
      <p:ext uri="{BB962C8B-B14F-4D97-AF65-F5344CB8AC3E}">
        <p14:creationId xmlns:p14="http://schemas.microsoft.com/office/powerpoint/2010/main" val="1055273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B9F8D-96AD-2BCC-7C45-E1C65A3CA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A2295E-D072-95F8-B846-B374DCEAD87A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B43FB6-ADB4-D074-35C8-6115E9B53A73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C6F539-12D6-01B1-8226-656683813E44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AF0EDC-85F5-3A12-FA29-ECD809931C22}"/>
              </a:ext>
            </a:extLst>
          </p:cNvPr>
          <p:cNvGrpSpPr/>
          <p:nvPr/>
        </p:nvGrpSpPr>
        <p:grpSpPr>
          <a:xfrm>
            <a:off x="573976" y="2346418"/>
            <a:ext cx="10802859" cy="1128267"/>
            <a:chOff x="548797" y="1376394"/>
            <a:chExt cx="10802859" cy="11282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810B3E-C7A7-A9DE-5096-51FFA8ED1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9930"/>
            <a:stretch/>
          </p:blipFill>
          <p:spPr>
            <a:xfrm>
              <a:off x="548797" y="1376395"/>
              <a:ext cx="10802858" cy="100774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93D1C63-CC84-66C4-9E68-0A8DBAD75668}"/>
                </a:ext>
              </a:extLst>
            </p:cNvPr>
            <p:cNvSpPr/>
            <p:nvPr/>
          </p:nvSpPr>
          <p:spPr>
            <a:xfrm>
              <a:off x="728869" y="1376394"/>
              <a:ext cx="622853" cy="1128267"/>
            </a:xfrm>
            <a:prstGeom prst="rect">
              <a:avLst/>
            </a:prstGeom>
            <a:solidFill>
              <a:srgbClr val="BD2B31">
                <a:alpha val="10196"/>
              </a:srgbClr>
            </a:solidFill>
            <a:ln w="19050">
              <a:solidFill>
                <a:srgbClr val="BD2B3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73D61B-FC7F-6512-4264-0FC4B52C8318}"/>
                </a:ext>
              </a:extLst>
            </p:cNvPr>
            <p:cNvSpPr/>
            <p:nvPr/>
          </p:nvSpPr>
          <p:spPr>
            <a:xfrm>
              <a:off x="728870" y="1376395"/>
              <a:ext cx="10622786" cy="1128266"/>
            </a:xfrm>
            <a:prstGeom prst="rect">
              <a:avLst/>
            </a:prstGeom>
            <a:solidFill>
              <a:srgbClr val="BD2B31">
                <a:alpha val="10196"/>
              </a:srgbClr>
            </a:solidFill>
            <a:ln w="19050">
              <a:solidFill>
                <a:srgbClr val="BD2B3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81688F4-E4A5-D318-AB94-E367C970DCC2}"/>
              </a:ext>
            </a:extLst>
          </p:cNvPr>
          <p:cNvSpPr txBox="1"/>
          <p:nvPr/>
        </p:nvSpPr>
        <p:spPr>
          <a:xfrm>
            <a:off x="3140400" y="1251360"/>
            <a:ext cx="6228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Greedy algorithm - too restrictive &amp; simplistic despite perfect accuracy, statistical support and near-perfect coverage?</a:t>
            </a:r>
            <a:endParaRPr lang="LID4096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9F03ACC-CEBE-3A3E-B489-04965FB76F93}"/>
              </a:ext>
            </a:extLst>
          </p:cNvPr>
          <p:cNvSpPr/>
          <p:nvPr/>
        </p:nvSpPr>
        <p:spPr>
          <a:xfrm rot="16200000">
            <a:off x="5978998" y="-2911886"/>
            <a:ext cx="320142" cy="10131288"/>
          </a:xfrm>
          <a:prstGeom prst="rightBrace">
            <a:avLst>
              <a:gd name="adj1" fmla="val 8333"/>
              <a:gd name="adj2" fmla="val 5006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6246F9-62AF-FC67-2C8E-90B8628F0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68" y="3596245"/>
            <a:ext cx="4096322" cy="324847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234A30B1-491C-65F4-E07B-8DD262534360}"/>
              </a:ext>
            </a:extLst>
          </p:cNvPr>
          <p:cNvSpPr/>
          <p:nvPr/>
        </p:nvSpPr>
        <p:spPr>
          <a:xfrm>
            <a:off x="4953663" y="3768918"/>
            <a:ext cx="596347" cy="2921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51050C-FEE8-11ED-D806-C898638E2913}"/>
              </a:ext>
            </a:extLst>
          </p:cNvPr>
          <p:cNvSpPr txBox="1"/>
          <p:nvPr/>
        </p:nvSpPr>
        <p:spPr>
          <a:xfrm>
            <a:off x="3407134" y="4662864"/>
            <a:ext cx="6146358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800" dirty="0"/>
              <a:t>Min(</a:t>
            </a:r>
            <a:r>
              <a:rPr lang="en-US" sz="1800" dirty="0" err="1"/>
              <a:t>Cov</a:t>
            </a:r>
            <a:r>
              <a:rPr lang="en-US" sz="1800" dirty="0"/>
              <a:t>)=0.90</a:t>
            </a:r>
            <a:endParaRPr lang="LID4096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995644-02CC-07B4-C50B-DBF83B6C9FB0}"/>
              </a:ext>
            </a:extLst>
          </p:cNvPr>
          <p:cNvSpPr/>
          <p:nvPr/>
        </p:nvSpPr>
        <p:spPr>
          <a:xfrm>
            <a:off x="946205" y="3196424"/>
            <a:ext cx="10430629" cy="15774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73C5CA-D3E9-37C3-F0EE-1AD3E97E5BE7}"/>
              </a:ext>
            </a:extLst>
          </p:cNvPr>
          <p:cNvSpPr/>
          <p:nvPr/>
        </p:nvSpPr>
        <p:spPr>
          <a:xfrm>
            <a:off x="923754" y="2657775"/>
            <a:ext cx="10430629" cy="15774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B6EF67-C7DE-828E-25AA-A37B98DDD1A0}"/>
              </a:ext>
            </a:extLst>
          </p:cNvPr>
          <p:cNvSpPr/>
          <p:nvPr/>
        </p:nvSpPr>
        <p:spPr>
          <a:xfrm>
            <a:off x="718768" y="4118776"/>
            <a:ext cx="4028161" cy="443925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6E87DF-3ADD-9B87-93AD-D5884F3DD1BC}"/>
              </a:ext>
            </a:extLst>
          </p:cNvPr>
          <p:cNvSpPr/>
          <p:nvPr/>
        </p:nvSpPr>
        <p:spPr>
          <a:xfrm>
            <a:off x="718767" y="6303741"/>
            <a:ext cx="4028161" cy="443925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21687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F7646-4A12-489E-917A-81367560F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93699-B38C-416A-E7C9-BA48D9DB2F2C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1E41D5-27FA-EE34-E5C4-CAA82ABE479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E2D05B-9F26-4A71-E44E-9888686A8F64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622617E-9060-66BC-D9C3-D8920265E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43" y="1454426"/>
            <a:ext cx="4696431" cy="39491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492B2E-4201-EE41-75CE-618D7C61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198" y="1294805"/>
            <a:ext cx="5287519" cy="39522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FE3A2A-DDB2-964E-D2A8-9387CD79A1FD}"/>
              </a:ext>
            </a:extLst>
          </p:cNvPr>
          <p:cNvSpPr txBox="1"/>
          <p:nvPr/>
        </p:nvSpPr>
        <p:spPr>
          <a:xfrm>
            <a:off x="4870174" y="2967335"/>
            <a:ext cx="1842052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Top 15 nodes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</a:t>
            </a:r>
            <a:r>
              <a:rPr lang="en-US" sz="1600" dirty="0" err="1"/>
              <a:t>Cov</a:t>
            </a:r>
            <a:r>
              <a:rPr lang="en-US" sz="1600" dirty="0"/>
              <a:t>)=0.95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3117519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2794-53A9-13B2-7E73-52AE24F77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F0D6C4-28CA-4A6C-1DB0-162ADB003184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761A262-3E8F-F435-FC8D-21468DDB04C6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54100-06F3-5109-5486-00F4829A4FA1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8A8F26-7856-B0EF-2B60-D9A4F46F6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43" y="1454426"/>
            <a:ext cx="4696431" cy="39491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E6F6EA5-6DD0-90B4-23D9-B7F04E69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198" y="1294805"/>
            <a:ext cx="5287519" cy="39522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932CDF-E9F5-8BFB-8ABA-354E718B3419}"/>
              </a:ext>
            </a:extLst>
          </p:cNvPr>
          <p:cNvSpPr txBox="1"/>
          <p:nvPr/>
        </p:nvSpPr>
        <p:spPr>
          <a:xfrm>
            <a:off x="3428635" y="6006453"/>
            <a:ext cx="533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Greedy algorithm does not look for connections between nodes; too simplistic?</a:t>
            </a:r>
            <a:endParaRPr lang="LID4096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691F16-24E3-0980-1424-BEE5401E6CA4}"/>
              </a:ext>
            </a:extLst>
          </p:cNvPr>
          <p:cNvSpPr txBox="1"/>
          <p:nvPr/>
        </p:nvSpPr>
        <p:spPr>
          <a:xfrm>
            <a:off x="4870174" y="2967335"/>
            <a:ext cx="1842052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Top 15 nodes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</a:t>
            </a:r>
            <a:r>
              <a:rPr lang="en-US" sz="1600" dirty="0" err="1"/>
              <a:t>Cov</a:t>
            </a:r>
            <a:r>
              <a:rPr lang="en-US" sz="1600" dirty="0"/>
              <a:t>)=0.95</a:t>
            </a:r>
            <a:endParaRPr lang="LID4096" sz="1600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6FD1D999-9BD7-7E55-D88E-B2D829146358}"/>
              </a:ext>
            </a:extLst>
          </p:cNvPr>
          <p:cNvSpPr/>
          <p:nvPr/>
        </p:nvSpPr>
        <p:spPr>
          <a:xfrm rot="5400000">
            <a:off x="5581744" y="3100038"/>
            <a:ext cx="887895" cy="469643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82403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8350E-746D-35E9-28FD-F9DAD010F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92E54F-7340-2A24-FF34-0DB228AE9D36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17B7BFA-5304-CD76-4F04-C9FFEEB2648E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A093B-D793-821E-20BF-CBF1647C7565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Genetic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FF29F0-BE20-6E8D-DD9A-42E5FDF26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205"/>
            <a:ext cx="12020149" cy="216840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63A29F7-45F1-72C7-9063-340F314ED1EB}"/>
              </a:ext>
            </a:extLst>
          </p:cNvPr>
          <p:cNvSpPr/>
          <p:nvPr/>
        </p:nvSpPr>
        <p:spPr>
          <a:xfrm>
            <a:off x="247650" y="1216753"/>
            <a:ext cx="1129251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3FDDFC-21B3-8263-62B4-54EAB3F6DB96}"/>
              </a:ext>
            </a:extLst>
          </p:cNvPr>
          <p:cNvSpPr/>
          <p:nvPr/>
        </p:nvSpPr>
        <p:spPr>
          <a:xfrm>
            <a:off x="11049000" y="1216753"/>
            <a:ext cx="942574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03FBF4-EEBD-599D-26D5-B12F117A0A48}"/>
              </a:ext>
            </a:extLst>
          </p:cNvPr>
          <p:cNvSpPr/>
          <p:nvPr/>
        </p:nvSpPr>
        <p:spPr>
          <a:xfrm>
            <a:off x="4171950" y="1216753"/>
            <a:ext cx="857251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CCD646-4264-0B8E-5575-67C8F0575F25}"/>
              </a:ext>
            </a:extLst>
          </p:cNvPr>
          <p:cNvSpPr txBox="1"/>
          <p:nvPr/>
        </p:nvSpPr>
        <p:spPr>
          <a:xfrm>
            <a:off x="0" y="4113504"/>
            <a:ext cx="2532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Total significant results</a:t>
            </a:r>
            <a:endParaRPr lang="LID4096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BE9013-2B05-CF8E-46A8-CF0CE83C9840}"/>
              </a:ext>
            </a:extLst>
          </p:cNvPr>
          <p:cNvCxnSpPr>
            <a:cxnSpLocks/>
          </p:cNvCxnSpPr>
          <p:nvPr/>
        </p:nvCxnSpPr>
        <p:spPr>
          <a:xfrm flipH="1">
            <a:off x="0" y="4482836"/>
            <a:ext cx="2766929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9B4879B-7893-EE04-4180-8A834C85B44D}"/>
              </a:ext>
            </a:extLst>
          </p:cNvPr>
          <p:cNvSpPr txBox="1"/>
          <p:nvPr/>
        </p:nvSpPr>
        <p:spPr>
          <a:xfrm>
            <a:off x="443781" y="4568368"/>
            <a:ext cx="25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Avian: 434 rows</a:t>
            </a:r>
            <a:endParaRPr lang="LID4096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7A83A1-3501-33C3-73CC-EB649F69630E}"/>
              </a:ext>
            </a:extLst>
          </p:cNvPr>
          <p:cNvSpPr txBox="1"/>
          <p:nvPr/>
        </p:nvSpPr>
        <p:spPr>
          <a:xfrm>
            <a:off x="443781" y="4863893"/>
            <a:ext cx="25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Human:  390 rows</a:t>
            </a:r>
            <a:endParaRPr lang="LID4096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9F1116B-1A92-7E53-9A2A-CC9996BB75E4}"/>
              </a:ext>
            </a:extLst>
          </p:cNvPr>
          <p:cNvGrpSpPr/>
          <p:nvPr/>
        </p:nvGrpSpPr>
        <p:grpSpPr>
          <a:xfrm>
            <a:off x="3306832" y="3720265"/>
            <a:ext cx="3120886" cy="2969813"/>
            <a:chOff x="1106557" y="1920240"/>
            <a:chExt cx="3120886" cy="296981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F02D01-BBA4-65AC-EA06-ADE25BD1D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38" t="19496" r="18461" b="11418"/>
            <a:stretch/>
          </p:blipFill>
          <p:spPr>
            <a:xfrm>
              <a:off x="1106557" y="2183943"/>
              <a:ext cx="3120886" cy="270611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303FA07-9FB9-F2B8-2756-BC9476FAE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38" r="18461" b="92291"/>
            <a:stretch/>
          </p:blipFill>
          <p:spPr>
            <a:xfrm>
              <a:off x="1106557" y="1920240"/>
              <a:ext cx="3120886" cy="301947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58D61C-B5F8-39C5-5529-E437E982DDF5}"/>
              </a:ext>
            </a:extLst>
          </p:cNvPr>
          <p:cNvGrpSpPr/>
          <p:nvPr/>
        </p:nvGrpSpPr>
        <p:grpSpPr>
          <a:xfrm>
            <a:off x="7325388" y="3720265"/>
            <a:ext cx="4774426" cy="3001110"/>
            <a:chOff x="6001413" y="1888941"/>
            <a:chExt cx="4774426" cy="300111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251650F-CF69-9A11-7233-2A332BBD4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71" b="21108"/>
            <a:stretch/>
          </p:blipFill>
          <p:spPr>
            <a:xfrm>
              <a:off x="6001413" y="1920240"/>
              <a:ext cx="4774426" cy="296981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6E483DD-5317-2AC8-71A2-94105CC88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03030" y="1888941"/>
              <a:ext cx="1181426" cy="301947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700D20A-37B3-DFA1-C82F-ACE165C61618}"/>
              </a:ext>
            </a:extLst>
          </p:cNvPr>
          <p:cNvSpPr txBox="1"/>
          <p:nvPr/>
        </p:nvSpPr>
        <p:spPr>
          <a:xfrm>
            <a:off x="6447704" y="4860471"/>
            <a:ext cx="1842052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Top 15 nodes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min(Acc)=0.98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Min(</a:t>
            </a:r>
            <a:r>
              <a:rPr lang="en-US" sz="1600" dirty="0" err="1"/>
              <a:t>Cov</a:t>
            </a:r>
            <a:r>
              <a:rPr lang="en-US" sz="1600" dirty="0"/>
              <a:t>)=0.95</a:t>
            </a:r>
            <a:endParaRPr lang="LID4096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99357A-1E6C-6E8B-EC32-793814F9E2F5}"/>
              </a:ext>
            </a:extLst>
          </p:cNvPr>
          <p:cNvSpPr txBox="1"/>
          <p:nvPr/>
        </p:nvSpPr>
        <p:spPr>
          <a:xfrm>
            <a:off x="-1" y="6290994"/>
            <a:ext cx="2532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Only able to compute top 15 rules per decision class</a:t>
            </a:r>
            <a:endParaRPr lang="LID4096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0F69A0-35E4-8079-1033-CCB865FF2FFE}"/>
              </a:ext>
            </a:extLst>
          </p:cNvPr>
          <p:cNvSpPr txBox="1"/>
          <p:nvPr/>
        </p:nvSpPr>
        <p:spPr>
          <a:xfrm>
            <a:off x="443781" y="5186261"/>
            <a:ext cx="253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Total:  824 rows</a:t>
            </a:r>
            <a:endParaRPr lang="LID4096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055875F-FD9D-E7D3-05CE-4C15198F77E0}"/>
              </a:ext>
            </a:extLst>
          </p:cNvPr>
          <p:cNvCxnSpPr/>
          <p:nvPr/>
        </p:nvCxnSpPr>
        <p:spPr>
          <a:xfrm>
            <a:off x="315277" y="5204650"/>
            <a:ext cx="23707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615A69-A3B7-9740-A325-34808DAAD56A}"/>
              </a:ext>
            </a:extLst>
          </p:cNvPr>
          <p:cNvSpPr/>
          <p:nvPr/>
        </p:nvSpPr>
        <p:spPr>
          <a:xfrm>
            <a:off x="5924550" y="1216753"/>
            <a:ext cx="857251" cy="2345597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5665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17D5B-A980-5629-A68E-22DD664D7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CCC7F8-CD98-2B59-30E6-21C83CB3FD6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00AEACC-FAFC-2513-CB1A-0D1E7E5BF281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37862D-4F0B-E997-7C30-896C3ACC986F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Genetic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7E50DBD-BAED-D3CA-32EC-89E54D87C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7" y="1902613"/>
            <a:ext cx="5195444" cy="27074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64B9D1-6B52-B805-9BDC-1F5D3AA17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08" y="1690371"/>
            <a:ext cx="5710218" cy="370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39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096C2-FA16-A7B5-5AA4-1C273D483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4C965-5C04-FC1E-997B-B4265600DEA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FDC39CF-C40A-00DA-1E6D-D37752ABA583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E6D1B5-E054-5C5D-E677-A448120F7536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Genetic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763FA-9225-7812-F72C-CAF744A2E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276" y="816643"/>
            <a:ext cx="5809360" cy="5848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AFEB7-30F2-A0DE-5B4E-37C61861C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83" y="1690371"/>
            <a:ext cx="5710218" cy="370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F0EC9-9717-5946-5E27-CB6D95468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AC244E-1FBD-9160-ADA8-0DA8E56D97A1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165B18-186B-0ACB-3658-C4687EBE5EDD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Conclusion &amp; Biological Implications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3EE7CE-B294-509D-6FC6-FA162F643895}"/>
              </a:ext>
            </a:extLst>
          </p:cNvPr>
          <p:cNvSpPr txBox="1"/>
          <p:nvPr/>
        </p:nvSpPr>
        <p:spPr>
          <a:xfrm>
            <a:off x="695325" y="1104900"/>
            <a:ext cx="909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Johnson reducer was likely too simplistic for identifying reliable biomarkers that do justice to the biological complexity of host selection in the strain</a:t>
            </a:r>
            <a:endParaRPr lang="LID4096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363FA0-FCF1-3062-3C3C-8DA09E88C19F}"/>
              </a:ext>
            </a:extLst>
          </p:cNvPr>
          <p:cNvSpPr txBox="1"/>
          <p:nvPr/>
        </p:nvSpPr>
        <p:spPr>
          <a:xfrm>
            <a:off x="695325" y="1838325"/>
            <a:ext cx="909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Genetic reducer found a strong list of rule sets per attribute, with high support and coverage in its decision as well as significant statistical support.</a:t>
            </a:r>
            <a:endParaRPr lang="LID409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4FE19C-C8BF-ECA8-9147-7361F0AD2352}"/>
              </a:ext>
            </a:extLst>
          </p:cNvPr>
          <p:cNvSpPr txBox="1"/>
          <p:nvPr/>
        </p:nvSpPr>
        <p:spPr>
          <a:xfrm>
            <a:off x="695324" y="2571750"/>
            <a:ext cx="909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research into the significance of the changes in the biochemical properties of the point mutations at the select sites is required to effectively combat the </a:t>
            </a:r>
            <a:r>
              <a:rPr lang="en-US" dirty="0" err="1"/>
              <a:t>zoopathogen</a:t>
            </a:r>
            <a:r>
              <a:rPr lang="en-US" dirty="0"/>
              <a:t>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31316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26E89-94D8-934A-5E41-FCF682354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1EDE3A-43ED-D059-72EA-0E139A8718B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5823EB-1BD5-B2CA-5065-2BBD2EC46AA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Conclusion &amp; Biological Implications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308991-FE9F-C0CC-A77B-DC2A00AAB449}"/>
              </a:ext>
            </a:extLst>
          </p:cNvPr>
          <p:cNvSpPr txBox="1"/>
          <p:nvPr/>
        </p:nvSpPr>
        <p:spPr>
          <a:xfrm>
            <a:off x="715327" y="1892968"/>
            <a:ext cx="24516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Point mutations in the peptide sequence change biochemical property of that site.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89A385-EA9E-0274-78A8-29000A50C007}"/>
              </a:ext>
            </a:extLst>
          </p:cNvPr>
          <p:cNvSpPr txBox="1"/>
          <p:nvPr/>
        </p:nvSpPr>
        <p:spPr>
          <a:xfrm>
            <a:off x="5342181" y="1923745"/>
            <a:ext cx="24516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Could there be more rules for Avian species because we’re considering </a:t>
            </a:r>
            <a:r>
              <a:rPr lang="en-US" sz="20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all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 Avian species (variation between species), and only one Human species?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F9B92A-C511-B28B-641C-66E879D318E4}"/>
              </a:ext>
            </a:extLst>
          </p:cNvPr>
          <p:cNvSpPr txBox="1"/>
          <p:nvPr/>
        </p:nvSpPr>
        <p:spPr>
          <a:xfrm>
            <a:off x="9521360" y="1892968"/>
            <a:ext cx="245165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Montserrat" panose="00000500000000000000" pitchFamily="2" charset="0"/>
              </a:rPr>
              <a:t>Do our results support the findings of the paper? If they’re different, how and why? (e.g., we’re only working on a subset of their data, so it is expected to have a difference in model performance, also seed etc. are different, and the models use randomization during feature selection so it is possible to end up with slight differences between models</a:t>
            </a:r>
            <a:endParaRPr lang="LID4096" sz="14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825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CB553-AA71-C76E-C52B-53FFA039D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27BBBB-CC65-AD9B-FAC0-3D5294D54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73ACD6-633B-59E4-998D-6093956316BF}"/>
              </a:ext>
            </a:extLst>
          </p:cNvPr>
          <p:cNvSpPr txBox="1"/>
          <p:nvPr/>
        </p:nvSpPr>
        <p:spPr>
          <a:xfrm>
            <a:off x="4599231" y="1937085"/>
            <a:ext cx="7122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References</a:t>
            </a:r>
            <a:endParaRPr lang="LID4096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22E5EC-2E89-F29B-B1B7-C0B7FF99B253}"/>
              </a:ext>
            </a:extLst>
          </p:cNvPr>
          <p:cNvCxnSpPr>
            <a:cxnSpLocks/>
          </p:cNvCxnSpPr>
          <p:nvPr/>
        </p:nvCxnSpPr>
        <p:spPr>
          <a:xfrm>
            <a:off x="4379493" y="270108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85E07D-D6F6-BDC3-D525-2A1FD14BC304}"/>
              </a:ext>
            </a:extLst>
          </p:cNvPr>
          <p:cNvSpPr txBox="1"/>
          <p:nvPr/>
        </p:nvSpPr>
        <p:spPr>
          <a:xfrm>
            <a:off x="4658139" y="3127513"/>
            <a:ext cx="724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https://journals.asm.org/doi/10.1128/jvi.00879-10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27281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AC3CE-3FC7-102F-3623-94771E6D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EA5965-124A-BF09-910B-C7DEA62B3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1E195-C8D6-1386-BAD0-4546B90B812D}"/>
              </a:ext>
            </a:extLst>
          </p:cNvPr>
          <p:cNvSpPr txBox="1"/>
          <p:nvPr/>
        </p:nvSpPr>
        <p:spPr>
          <a:xfrm>
            <a:off x="4599231" y="1937085"/>
            <a:ext cx="7122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Thank you for listening!</a:t>
            </a:r>
            <a:endParaRPr lang="LID4096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5A2EA0-EF66-A7BE-F61C-BC738E974D24}"/>
              </a:ext>
            </a:extLst>
          </p:cNvPr>
          <p:cNvCxnSpPr>
            <a:cxnSpLocks/>
          </p:cNvCxnSpPr>
          <p:nvPr/>
        </p:nvCxnSpPr>
        <p:spPr>
          <a:xfrm>
            <a:off x="4379493" y="270108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253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10719-072B-06F5-C08D-5F403769F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E37B09-BD3F-FC5F-1A3A-CFBD94C385FD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B7B0EB-8C6D-39C6-F47E-B82164CAEB57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(Brief) background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3" name="Content Placeholder 7" descr="A green glowing structure on a black background&#10;&#10;Description automatically generated">
            <a:extLst>
              <a:ext uri="{FF2B5EF4-FFF2-40B4-BE49-F238E27FC236}">
                <a16:creationId xmlns:a16="http://schemas.microsoft.com/office/drawing/2014/main" id="{9BABF084-A665-FDBA-69B4-FBA361FE9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19" t="4484" r="32695"/>
          <a:stretch/>
        </p:blipFill>
        <p:spPr>
          <a:xfrm>
            <a:off x="-1" y="-1"/>
            <a:ext cx="3101009" cy="6880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57444-09B2-8A45-B6FF-EB9A6F074608}"/>
              </a:ext>
            </a:extLst>
          </p:cNvPr>
          <p:cNvSpPr txBox="1"/>
          <p:nvPr/>
        </p:nvSpPr>
        <p:spPr>
          <a:xfrm>
            <a:off x="3211996" y="1657387"/>
            <a:ext cx="6145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Hemaglutinin</a:t>
            </a:r>
            <a:endParaRPr lang="LID4096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BBBBC73-3051-4AA2-F7D4-D76E6261D01D}"/>
              </a:ext>
            </a:extLst>
          </p:cNvPr>
          <p:cNvSpPr txBox="1">
            <a:spLocks/>
          </p:cNvSpPr>
          <p:nvPr/>
        </p:nvSpPr>
        <p:spPr>
          <a:xfrm>
            <a:off x="3211996" y="2178687"/>
            <a:ext cx="4646905" cy="1142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1600" dirty="0"/>
              <a:t>Well known crucial component in adaptation to new hosts </a:t>
            </a:r>
          </a:p>
          <a:p>
            <a:pPr marL="285750"/>
            <a:r>
              <a:rPr lang="en-US" sz="1600" dirty="0"/>
              <a:t>But other protein subunits play a role in the adaptation of IAVs to different Host.</a:t>
            </a:r>
          </a:p>
        </p:txBody>
      </p:sp>
      <p:pic>
        <p:nvPicPr>
          <p:cNvPr id="11" name="Content Placeholder 5" descr="A purple object with green and blue dots&#10;&#10;Description automatically generated with medium confidence">
            <a:extLst>
              <a:ext uri="{FF2B5EF4-FFF2-40B4-BE49-F238E27FC236}">
                <a16:creationId xmlns:a16="http://schemas.microsoft.com/office/drawing/2014/main" id="{6191B62F-4CA8-44F5-774A-01F2E5390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2" t="3153" r="22420" b="460"/>
          <a:stretch/>
        </p:blipFill>
        <p:spPr>
          <a:xfrm>
            <a:off x="8428184" y="2907130"/>
            <a:ext cx="3763816" cy="40767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3470E5-A237-F8BF-1A5F-D82E65EDEBC7}"/>
              </a:ext>
            </a:extLst>
          </p:cNvPr>
          <p:cNvSpPr txBox="1"/>
          <p:nvPr/>
        </p:nvSpPr>
        <p:spPr>
          <a:xfrm>
            <a:off x="7256116" y="3503702"/>
            <a:ext cx="1099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PB2</a:t>
            </a:r>
            <a:r>
              <a:rPr lang="en-US" baseline="66000" dirty="0"/>
              <a:t>[1]</a:t>
            </a:r>
            <a:endParaRPr lang="LID4096" baseline="66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64D428-C975-5AEC-6BAD-4B73FDAD0E11}"/>
              </a:ext>
            </a:extLst>
          </p:cNvPr>
          <p:cNvCxnSpPr>
            <a:cxnSpLocks/>
          </p:cNvCxnSpPr>
          <p:nvPr/>
        </p:nvCxnSpPr>
        <p:spPr>
          <a:xfrm>
            <a:off x="6427304" y="3969638"/>
            <a:ext cx="2000880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26E96A-3BC4-336A-922B-3FA4B7EEB6F2}"/>
              </a:ext>
            </a:extLst>
          </p:cNvPr>
          <p:cNvCxnSpPr>
            <a:cxnSpLocks/>
          </p:cNvCxnSpPr>
          <p:nvPr/>
        </p:nvCxnSpPr>
        <p:spPr>
          <a:xfrm flipH="1">
            <a:off x="3099352" y="2119052"/>
            <a:ext cx="222139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BA9BF9C-8A0D-E624-C845-C00E1C453DF5}"/>
              </a:ext>
            </a:extLst>
          </p:cNvPr>
          <p:cNvSpPr txBox="1">
            <a:spLocks/>
          </p:cNvSpPr>
          <p:nvPr/>
        </p:nvSpPr>
        <p:spPr>
          <a:xfrm>
            <a:off x="4863185" y="4011515"/>
            <a:ext cx="3644711" cy="1142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/>
            <a:r>
              <a:rPr lang="en-US" sz="1600" dirty="0"/>
              <a:t>PB2 is one of three subunit of the IAV polymerase; PB2, PB1, PA.</a:t>
            </a:r>
          </a:p>
          <a:p>
            <a:pPr marL="285750"/>
            <a:r>
              <a:rPr lang="en-US" sz="1600" dirty="0"/>
              <a:t>Major virulence determinant responsible for association with host </a:t>
            </a:r>
            <a:r>
              <a:rPr lang="en-US" sz="1600" dirty="0" err="1"/>
              <a:t>mtDNA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31614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B2F82-969E-A3C1-0F8F-B6909B6C8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4-02-25 00-00-53">
            <a:hlinkClick r:id="" action="ppaction://media"/>
            <a:extLst>
              <a:ext uri="{FF2B5EF4-FFF2-40B4-BE49-F238E27FC236}">
                <a16:creationId xmlns:a16="http://schemas.microsoft.com/office/drawing/2014/main" id="{DF58B153-E41F-08B9-B45C-7557B8E4A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0666" y="1171578"/>
            <a:ext cx="9228660" cy="5191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08413-DFAD-71E8-D951-DA89D3AEE6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8" r="1"/>
          <a:stretch/>
        </p:blipFill>
        <p:spPr>
          <a:xfrm>
            <a:off x="0" y="0"/>
            <a:ext cx="372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F0615-E83F-FE96-B007-81431FAEEC57}"/>
              </a:ext>
            </a:extLst>
          </p:cNvPr>
          <p:cNvSpPr txBox="1"/>
          <p:nvPr/>
        </p:nvSpPr>
        <p:spPr>
          <a:xfrm>
            <a:off x="4427118" y="326328"/>
            <a:ext cx="71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Issue computing large graph in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VisuNet</a:t>
            </a:r>
            <a:endParaRPr lang="LID4096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C5FA77-3BD7-111B-F39E-71088072F7B2}"/>
              </a:ext>
            </a:extLst>
          </p:cNvPr>
          <p:cNvCxnSpPr>
            <a:cxnSpLocks/>
          </p:cNvCxnSpPr>
          <p:nvPr/>
        </p:nvCxnSpPr>
        <p:spPr>
          <a:xfrm>
            <a:off x="4427118" y="862764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0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90344-75F8-1C3E-6482-FE12E7075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B78303-E478-C1E2-6E2B-69041C327554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DC0B65-185B-9AE8-8121-CD0551EBD651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Data Exploration &amp; Preprocessing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B40D10-7C50-16B3-9E7A-B6C951604E3D}"/>
              </a:ext>
            </a:extLst>
          </p:cNvPr>
          <p:cNvCxnSpPr>
            <a:cxnSpLocks/>
          </p:cNvCxnSpPr>
          <p:nvPr/>
        </p:nvCxnSpPr>
        <p:spPr>
          <a:xfrm flipH="1">
            <a:off x="0" y="1522704"/>
            <a:ext cx="222139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68E7D0-6C2F-AFC7-AFCD-62FA8C4E2FF0}"/>
              </a:ext>
            </a:extLst>
          </p:cNvPr>
          <p:cNvSpPr txBox="1"/>
          <p:nvPr/>
        </p:nvSpPr>
        <p:spPr>
          <a:xfrm>
            <a:off x="0" y="1674674"/>
            <a:ext cx="47972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 = (272, 778)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column represented a position and the rows were the respective AA  found in the sample at this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was only a small subset of the original data. </a:t>
            </a:r>
          </a:p>
          <a:p>
            <a:endParaRPr lang="LID4096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6695B2-0E5F-F981-2F26-99D13DB2E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13" y="2018235"/>
            <a:ext cx="1940761" cy="106952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507224F-4E58-62C1-A480-C90D70926374}"/>
              </a:ext>
            </a:extLst>
          </p:cNvPr>
          <p:cNvGrpSpPr/>
          <p:nvPr/>
        </p:nvGrpSpPr>
        <p:grpSpPr>
          <a:xfrm>
            <a:off x="4935042" y="1066801"/>
            <a:ext cx="7256958" cy="4134678"/>
            <a:chOff x="4935042" y="1066800"/>
            <a:chExt cx="7256958" cy="540688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A49971-7F8E-11D0-56BB-976BB04E4029}"/>
                </a:ext>
              </a:extLst>
            </p:cNvPr>
            <p:cNvSpPr/>
            <p:nvPr/>
          </p:nvSpPr>
          <p:spPr>
            <a:xfrm>
              <a:off x="4935042" y="1066800"/>
              <a:ext cx="7256958" cy="5406887"/>
            </a:xfrm>
            <a:prstGeom prst="rect">
              <a:avLst/>
            </a:prstGeom>
            <a:solidFill>
              <a:srgbClr val="BD2B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DB1250-6B68-5372-224C-677085A079F4}"/>
                </a:ext>
              </a:extLst>
            </p:cNvPr>
            <p:cNvSpPr/>
            <p:nvPr/>
          </p:nvSpPr>
          <p:spPr>
            <a:xfrm>
              <a:off x="4998120" y="1119809"/>
              <a:ext cx="7193880" cy="5294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271EA8B-9E21-C716-755C-D5352DA71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98"/>
          <a:stretch/>
        </p:blipFill>
        <p:spPr>
          <a:xfrm>
            <a:off x="5096854" y="1119809"/>
            <a:ext cx="7103165" cy="39711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1F90D55-FDE1-BEC1-A79F-028F06E7CF2D}"/>
              </a:ext>
            </a:extLst>
          </p:cNvPr>
          <p:cNvSpPr/>
          <p:nvPr/>
        </p:nvSpPr>
        <p:spPr>
          <a:xfrm>
            <a:off x="7262191" y="1066801"/>
            <a:ext cx="795131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D2FF29-06AB-BEEF-7FB7-D4F7D9CA97FE}"/>
              </a:ext>
            </a:extLst>
          </p:cNvPr>
          <p:cNvSpPr/>
          <p:nvPr/>
        </p:nvSpPr>
        <p:spPr>
          <a:xfrm>
            <a:off x="11708674" y="1066801"/>
            <a:ext cx="311048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1A4400-724C-3DC2-CBDE-7EA7126703C2}"/>
              </a:ext>
            </a:extLst>
          </p:cNvPr>
          <p:cNvSpPr txBox="1"/>
          <p:nvPr/>
        </p:nvSpPr>
        <p:spPr>
          <a:xfrm>
            <a:off x="5257989" y="5293260"/>
            <a:ext cx="660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gap-only columns, and columns which were &gt;80% gaps</a:t>
            </a:r>
            <a:endParaRPr lang="LID4096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6C958E-E9E0-AD2A-C0B5-124F5186F085}"/>
              </a:ext>
            </a:extLst>
          </p:cNvPr>
          <p:cNvSpPr txBox="1"/>
          <p:nvPr/>
        </p:nvSpPr>
        <p:spPr>
          <a:xfrm>
            <a:off x="5257988" y="5662592"/>
            <a:ext cx="660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Corrected TRUE </a:t>
            </a:r>
            <a:r>
              <a:rPr lang="en-SE" b="1" dirty="0"/>
              <a:t>→</a:t>
            </a:r>
            <a:r>
              <a:rPr lang="en-US" dirty="0"/>
              <a:t> T (</a:t>
            </a:r>
            <a:r>
              <a:rPr lang="en-US" dirty="0" err="1"/>
              <a:t>Thr</a:t>
            </a:r>
            <a:r>
              <a:rPr lang="en-US" dirty="0"/>
              <a:t>) and FALSE </a:t>
            </a:r>
            <a:r>
              <a:rPr lang="en-SE" b="1" dirty="0"/>
              <a:t>→</a:t>
            </a:r>
            <a:r>
              <a:rPr lang="en-US" dirty="0"/>
              <a:t> F (</a:t>
            </a:r>
            <a:r>
              <a:rPr lang="en-US" dirty="0" err="1"/>
              <a:t>Phe</a:t>
            </a:r>
            <a:r>
              <a:rPr lang="en-US" dirty="0"/>
              <a:t>).</a:t>
            </a:r>
            <a:endParaRPr lang="LID4096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592D6A-0BDE-2E1D-4FD3-4776F2C68945}"/>
              </a:ext>
            </a:extLst>
          </p:cNvPr>
          <p:cNvSpPr txBox="1"/>
          <p:nvPr/>
        </p:nvSpPr>
        <p:spPr>
          <a:xfrm>
            <a:off x="-1" y="5212178"/>
            <a:ext cx="4797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were only given the H3N2 strain to work with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E46616-6702-78A1-930B-E7FC28E3BDE9}"/>
              </a:ext>
            </a:extLst>
          </p:cNvPr>
          <p:cNvSpPr txBox="1"/>
          <p:nvPr/>
        </p:nvSpPr>
        <p:spPr>
          <a:xfrm>
            <a:off x="172278" y="1094639"/>
            <a:ext cx="2049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Considerations</a:t>
            </a:r>
            <a:endParaRPr lang="LID4096" dirty="0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0D0D19D6-1531-9B41-E210-E3D055A56B75}"/>
              </a:ext>
            </a:extLst>
          </p:cNvPr>
          <p:cNvSpPr/>
          <p:nvPr/>
        </p:nvSpPr>
        <p:spPr>
          <a:xfrm>
            <a:off x="2275494" y="2365597"/>
            <a:ext cx="266569" cy="64633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C76697-000F-D8D1-47BB-73C7D87D9F2F}"/>
              </a:ext>
            </a:extLst>
          </p:cNvPr>
          <p:cNvSpPr txBox="1"/>
          <p:nvPr/>
        </p:nvSpPr>
        <p:spPr>
          <a:xfrm>
            <a:off x="2608354" y="250409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balance</a:t>
            </a:r>
            <a:endParaRPr lang="LID4096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E0719E-DD4B-46A0-C446-7DB480375462}"/>
              </a:ext>
            </a:extLst>
          </p:cNvPr>
          <p:cNvSpPr txBox="1"/>
          <p:nvPr/>
        </p:nvSpPr>
        <p:spPr>
          <a:xfrm>
            <a:off x="5257988" y="6031924"/>
            <a:ext cx="710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 after correction: (272, 761) </a:t>
            </a:r>
          </a:p>
          <a:p>
            <a:pPr lvl="1"/>
            <a:r>
              <a:rPr lang="en-US" dirty="0"/>
              <a:t>– 17 columns (attributes) removed.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8804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8139D-4DCC-1BC8-8D3B-07E2D7BEF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059901B-052E-3152-6A04-6369C14C1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2198" y="1216753"/>
            <a:ext cx="2527145" cy="5546217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412E09-B2D0-DBDA-34EB-7DF82174F176}"/>
              </a:ext>
            </a:extLst>
          </p:cNvPr>
          <p:cNvSpPr/>
          <p:nvPr/>
        </p:nvSpPr>
        <p:spPr>
          <a:xfrm>
            <a:off x="5636963" y="4234611"/>
            <a:ext cx="1903524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140C2D-1E43-B80D-DF92-E371EE427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6392"/>
            <a:ext cx="5519530" cy="395988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842838-4E72-3CCF-E5A3-27A39B671C65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4C5A3A1-B7BC-B194-86FC-B5895B32BCDD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1546BE-AB40-B4CD-EEE7-FBA9426E11C2}"/>
              </a:ext>
            </a:extLst>
          </p:cNvPr>
          <p:cNvCxnSpPr>
            <a:cxnSpLocks/>
          </p:cNvCxnSpPr>
          <p:nvPr/>
        </p:nvCxnSpPr>
        <p:spPr>
          <a:xfrm flipH="1">
            <a:off x="0" y="1105262"/>
            <a:ext cx="222139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6D3B2C-AD85-A52F-3F1D-0AE312A60400}"/>
              </a:ext>
            </a:extLst>
          </p:cNvPr>
          <p:cNvSpPr txBox="1"/>
          <p:nvPr/>
        </p:nvSpPr>
        <p:spPr>
          <a:xfrm>
            <a:off x="575539" y="685342"/>
            <a:ext cx="1070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MCFS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AF79D-F741-C0B7-B6CB-6E021461F970}"/>
              </a:ext>
            </a:extLst>
          </p:cNvPr>
          <p:cNvSpPr txBox="1"/>
          <p:nvPr/>
        </p:nvSpPr>
        <p:spPr>
          <a:xfrm>
            <a:off x="-1" y="1216753"/>
            <a:ext cx="620864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3000 projections (subsets) | Splits = 5 (per subset)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Projection size: 0.1 = 10% (76)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cutOffPermutations</a:t>
            </a:r>
            <a:r>
              <a:rPr lang="en-US" sz="1600" dirty="0"/>
              <a:t> = 20 (minimum for statistically sig. result)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Distance plot shows that feature rankings fully stabilized after ~1500 projections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1697A7-8F6D-F84A-28EF-A1EF9E5D6A45}"/>
              </a:ext>
            </a:extLst>
          </p:cNvPr>
          <p:cNvSpPr txBox="1"/>
          <p:nvPr/>
        </p:nvSpPr>
        <p:spPr>
          <a:xfrm>
            <a:off x="8087691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966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58CC8-4B63-8C2F-C623-976B4D23C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561CCEE-3163-3F42-99D2-0BF6144907E5}"/>
              </a:ext>
            </a:extLst>
          </p:cNvPr>
          <p:cNvGrpSpPr/>
          <p:nvPr/>
        </p:nvGrpSpPr>
        <p:grpSpPr>
          <a:xfrm>
            <a:off x="4479103" y="1557131"/>
            <a:ext cx="7720916" cy="4399020"/>
            <a:chOff x="4935042" y="1066800"/>
            <a:chExt cx="7256958" cy="54068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62601C-06AB-3D18-465B-98912260C594}"/>
                </a:ext>
              </a:extLst>
            </p:cNvPr>
            <p:cNvSpPr/>
            <p:nvPr/>
          </p:nvSpPr>
          <p:spPr>
            <a:xfrm>
              <a:off x="4935042" y="1066800"/>
              <a:ext cx="7256958" cy="5406887"/>
            </a:xfrm>
            <a:prstGeom prst="rect">
              <a:avLst/>
            </a:prstGeom>
            <a:solidFill>
              <a:srgbClr val="BD2B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62E740-0F62-B29E-6DDD-B1D3FE01510D}"/>
                </a:ext>
              </a:extLst>
            </p:cNvPr>
            <p:cNvSpPr/>
            <p:nvPr/>
          </p:nvSpPr>
          <p:spPr>
            <a:xfrm>
              <a:off x="4998120" y="1119809"/>
              <a:ext cx="7193880" cy="5294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EDCB75-8479-7D43-B524-2AB47CB5D0B2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C73D0F-F9C6-F3F1-7789-4D7518FAF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745143-1259-6FF4-F383-54810707484A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D77F2F-0071-1F43-8164-1D356BC37802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105966-AFAF-48AA-EDA8-11B609A9315B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D69B0-E089-E1E1-F013-CA153295F27B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1043D-E353-A418-E0E2-6ECBC1352511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971C19-11EA-2FC1-6A73-8C3FB8D34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761" y="1729408"/>
            <a:ext cx="7393163" cy="40220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7A2ED04-C9F2-B545-934E-CDFFD17EEAC0}"/>
              </a:ext>
            </a:extLst>
          </p:cNvPr>
          <p:cNvSpPr/>
          <p:nvPr/>
        </p:nvSpPr>
        <p:spPr>
          <a:xfrm>
            <a:off x="4827449" y="1729408"/>
            <a:ext cx="241339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274DE2-67CA-08F5-7CE8-80CAEFF67EAA}"/>
              </a:ext>
            </a:extLst>
          </p:cNvPr>
          <p:cNvSpPr/>
          <p:nvPr/>
        </p:nvSpPr>
        <p:spPr>
          <a:xfrm>
            <a:off x="11601256" y="1675604"/>
            <a:ext cx="363668" cy="4129610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DA2240-09F7-BE3A-DC56-2FC3ABB9C9EC}"/>
              </a:ext>
            </a:extLst>
          </p:cNvPr>
          <p:cNvSpPr txBox="1"/>
          <p:nvPr/>
        </p:nvSpPr>
        <p:spPr>
          <a:xfrm>
            <a:off x="4741311" y="847421"/>
            <a:ext cx="273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(P48=A) THEN Host=Avian</a:t>
            </a:r>
            <a:endParaRPr lang="LID4096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5AA9EF-5181-504C-ED1D-13FBA0665684}"/>
              </a:ext>
            </a:extLst>
          </p:cNvPr>
          <p:cNvSpPr txBox="1"/>
          <p:nvPr/>
        </p:nvSpPr>
        <p:spPr>
          <a:xfrm>
            <a:off x="4741310" y="1148508"/>
            <a:ext cx="2653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(P48=S) THEN Host=Human</a:t>
            </a:r>
            <a:endParaRPr lang="LID4096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A8EA122-9720-D88D-9000-B90DF75A0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496" y="656490"/>
            <a:ext cx="750164" cy="8828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051BF4-ACAE-6286-7ED0-4D55C539D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525" y="664606"/>
            <a:ext cx="1621563" cy="8936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21C09F4-F6CC-BCBA-4E19-36B77AEE3BC3}"/>
              </a:ext>
            </a:extLst>
          </p:cNvPr>
          <p:cNvSpPr/>
          <p:nvPr/>
        </p:nvSpPr>
        <p:spPr>
          <a:xfrm>
            <a:off x="133942" y="1363094"/>
            <a:ext cx="2814322" cy="231049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148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869CC-AC5E-1197-BB92-3FA23A09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C8237EB-0E8D-D4AD-8526-F30189FB5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659" y="1382971"/>
            <a:ext cx="6913750" cy="493025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99D1854-99FD-016D-9379-9E6D156DAC31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23F5C8-87A7-4ABB-4977-69CF5B258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6B8211-080D-09CE-AEC8-6F3B46499A16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6B01AB-700C-1331-B930-4B40E6A89DDA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8BE0A4-330F-A676-1929-F45D7C1EB0D2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60954-304C-EE7E-4D2A-DECE2CCBCE09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BA757-0B51-B2D9-B724-2D54CBB0FF8F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127928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0883A-DBFC-5295-56BB-8474E32C9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A14DE0A-4A63-71DA-4DED-9BD4D3A43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3659" y="1382971"/>
            <a:ext cx="6913749" cy="493025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E1573C1-11F6-3852-EF6E-26B66FECBAF9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132DE05-3976-C3BC-4ECE-9FF389A24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1E6E76-9DA3-F687-5BDB-BD1DDCB20DE1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888A81-F931-5D40-7B37-F637DE7F4DA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959916-1000-9275-B298-8B1F0AE3D993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BCFEB-A39F-BFF1-B0D5-E834528BECAE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57205-BC3A-566C-E47E-64DAD34ED8E0}"/>
              </a:ext>
            </a:extLst>
          </p:cNvPr>
          <p:cNvSpPr/>
          <p:nvPr/>
        </p:nvSpPr>
        <p:spPr>
          <a:xfrm>
            <a:off x="133942" y="1363094"/>
            <a:ext cx="2814322" cy="231049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CA9D2-6769-77FF-573A-8374BCA0AD63}"/>
              </a:ext>
            </a:extLst>
          </p:cNvPr>
          <p:cNvSpPr/>
          <p:nvPr/>
        </p:nvSpPr>
        <p:spPr>
          <a:xfrm>
            <a:off x="8047169" y="1478618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AFC94-8355-0DEC-A4B7-637D20EC36B8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160858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347CB-3C28-BA20-46B0-F6FBD5012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FF328A3-6210-3C7B-913B-1B41D5C5D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3659" y="1382971"/>
            <a:ext cx="6913749" cy="493025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204863E-A891-576E-8367-375A4DD909F9}"/>
              </a:ext>
            </a:extLst>
          </p:cNvPr>
          <p:cNvSpPr/>
          <p:nvPr/>
        </p:nvSpPr>
        <p:spPr>
          <a:xfrm>
            <a:off x="2541643" y="3475383"/>
            <a:ext cx="1837850" cy="745435"/>
          </a:xfrm>
          <a:prstGeom prst="rightArrow">
            <a:avLst/>
          </a:prstGeom>
          <a:solidFill>
            <a:srgbClr val="BD2B31"/>
          </a:solidFill>
          <a:ln>
            <a:solidFill>
              <a:srgbClr val="BD2B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035F4E-6604-A8C6-509F-88733A0F1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37" y="1216753"/>
            <a:ext cx="2527145" cy="55462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49F724-D47C-5BC9-5278-CDDEF3094979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0C129C-4BE5-B5FC-79E7-CC5407A62A37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Feature Selection - </a:t>
            </a:r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mcfs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::</a:t>
            </a:r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idgraph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9EBD0C-1A52-24FD-5343-06ABEB3D76E5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Top 29 attributes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82D0B-77BF-5C98-7838-05E332EDFFFE}"/>
              </a:ext>
            </a:extLst>
          </p:cNvPr>
          <p:cNvSpPr txBox="1"/>
          <p:nvPr/>
        </p:nvSpPr>
        <p:spPr>
          <a:xfrm>
            <a:off x="2902226" y="32443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(272, </a:t>
            </a:r>
            <a:r>
              <a:rPr lang="en-US" b="1" dirty="0">
                <a:solidFill>
                  <a:srgbClr val="BD2B31"/>
                </a:solidFill>
              </a:rPr>
              <a:t>30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B0F018-F289-4652-4DBB-4A4AB9A79F1B}"/>
              </a:ext>
            </a:extLst>
          </p:cNvPr>
          <p:cNvSpPr/>
          <p:nvPr/>
        </p:nvSpPr>
        <p:spPr>
          <a:xfrm>
            <a:off x="133942" y="1363094"/>
            <a:ext cx="2814322" cy="596335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EC6E8-D6BD-ECF8-31CC-BE21B158375F}"/>
              </a:ext>
            </a:extLst>
          </p:cNvPr>
          <p:cNvSpPr/>
          <p:nvPr/>
        </p:nvSpPr>
        <p:spPr>
          <a:xfrm>
            <a:off x="8047169" y="1478618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AA2319-6DE3-7BFA-AC68-04D0C5E43C6B}"/>
              </a:ext>
            </a:extLst>
          </p:cNvPr>
          <p:cNvSpPr/>
          <p:nvPr/>
        </p:nvSpPr>
        <p:spPr>
          <a:xfrm>
            <a:off x="5065441" y="3761914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BBD157-E510-FDCE-6169-39C6EC1AF025}"/>
              </a:ext>
            </a:extLst>
          </p:cNvPr>
          <p:cNvSpPr/>
          <p:nvPr/>
        </p:nvSpPr>
        <p:spPr>
          <a:xfrm>
            <a:off x="5610827" y="5783140"/>
            <a:ext cx="485173" cy="331521"/>
          </a:xfrm>
          <a:prstGeom prst="rect">
            <a:avLst/>
          </a:prstGeom>
          <a:solidFill>
            <a:srgbClr val="BD2B31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DE9737-CE38-F06A-1078-5E5EC4D8FAF4}"/>
              </a:ext>
            </a:extLst>
          </p:cNvPr>
          <p:cNvSpPr/>
          <p:nvPr/>
        </p:nvSpPr>
        <p:spPr>
          <a:xfrm>
            <a:off x="133942" y="2306285"/>
            <a:ext cx="2814322" cy="217942"/>
          </a:xfrm>
          <a:prstGeom prst="rect">
            <a:avLst/>
          </a:prstGeom>
          <a:solidFill>
            <a:srgbClr val="002060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DF75F8-88A5-4A43-FCBD-489416679ED8}"/>
              </a:ext>
            </a:extLst>
          </p:cNvPr>
          <p:cNvSpPr/>
          <p:nvPr/>
        </p:nvSpPr>
        <p:spPr>
          <a:xfrm>
            <a:off x="6006875" y="2110896"/>
            <a:ext cx="485173" cy="331521"/>
          </a:xfrm>
          <a:prstGeom prst="rect">
            <a:avLst/>
          </a:prstGeom>
          <a:solidFill>
            <a:srgbClr val="002060">
              <a:alpha val="10196"/>
            </a:srgbClr>
          </a:solidFill>
          <a:ln w="19050">
            <a:solidFill>
              <a:srgbClr val="BD2B3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BB836B-2475-4504-5AAD-58B44B6F4B31}"/>
              </a:ext>
            </a:extLst>
          </p:cNvPr>
          <p:cNvSpPr txBox="1"/>
          <p:nvPr/>
        </p:nvSpPr>
        <p:spPr>
          <a:xfrm>
            <a:off x="2831090" y="4093435"/>
            <a:ext cx="125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baseline="-12000" dirty="0"/>
              <a:t>~</a:t>
            </a:r>
            <a:r>
              <a:rPr lang="en-US" sz="1600" dirty="0"/>
              <a:t> -96% </a:t>
            </a:r>
            <a:r>
              <a:rPr lang="en-US" sz="1600" dirty="0" err="1"/>
              <a:t>attr</a:t>
            </a:r>
            <a:r>
              <a:rPr lang="en-US" sz="1600" dirty="0"/>
              <a:t>.)</a:t>
            </a:r>
            <a:endParaRPr lang="LID4096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0431D1-F8F6-4AFE-6E3E-6AA8396FCFB9}"/>
              </a:ext>
            </a:extLst>
          </p:cNvPr>
          <p:cNvSpPr txBox="1"/>
          <p:nvPr/>
        </p:nvSpPr>
        <p:spPr>
          <a:xfrm>
            <a:off x="9139195" y="1364310"/>
            <a:ext cx="2850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No interdependence on these nodes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94320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CAC29-00DF-7882-AEE3-D800A9663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274EE6-6A79-3CCE-4E9D-F3950C1519C8}"/>
              </a:ext>
            </a:extLst>
          </p:cNvPr>
          <p:cNvCxnSpPr>
            <a:cxnSpLocks/>
          </p:cNvCxnSpPr>
          <p:nvPr/>
        </p:nvCxnSpPr>
        <p:spPr>
          <a:xfrm>
            <a:off x="4379493" y="600619"/>
            <a:ext cx="7820526" cy="0"/>
          </a:xfrm>
          <a:prstGeom prst="line">
            <a:avLst/>
          </a:prstGeom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BED9201-DE92-57F3-6742-917A630283AC}"/>
              </a:ext>
            </a:extLst>
          </p:cNvPr>
          <p:cNvSpPr txBox="1"/>
          <p:nvPr/>
        </p:nvSpPr>
        <p:spPr>
          <a:xfrm>
            <a:off x="4599231" y="167922"/>
            <a:ext cx="712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Classification and Visualization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BAE1B4-399C-5219-331E-DC07E79E41E5}"/>
              </a:ext>
            </a:extLst>
          </p:cNvPr>
          <p:cNvSpPr txBox="1"/>
          <p:nvPr/>
        </p:nvSpPr>
        <p:spPr>
          <a:xfrm>
            <a:off x="315277" y="816643"/>
            <a:ext cx="245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Johnson Reducer</a:t>
            </a:r>
            <a:endParaRPr lang="LID4096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C57AB3-B12F-4F1D-9187-51086C48B88B}"/>
              </a:ext>
            </a:extLst>
          </p:cNvPr>
          <p:cNvGrpSpPr/>
          <p:nvPr/>
        </p:nvGrpSpPr>
        <p:grpSpPr>
          <a:xfrm>
            <a:off x="573976" y="2346418"/>
            <a:ext cx="10802859" cy="2514951"/>
            <a:chOff x="548797" y="1376394"/>
            <a:chExt cx="10802859" cy="25149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70E4099-1382-5457-52BD-17DB7A8F6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797" y="1376394"/>
              <a:ext cx="10802858" cy="251495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34EDCE-1367-44CF-EEC3-B1AA5B972DA9}"/>
                </a:ext>
              </a:extLst>
            </p:cNvPr>
            <p:cNvSpPr/>
            <p:nvPr/>
          </p:nvSpPr>
          <p:spPr>
            <a:xfrm>
              <a:off x="728869" y="1376394"/>
              <a:ext cx="622853" cy="2514951"/>
            </a:xfrm>
            <a:prstGeom prst="rect">
              <a:avLst/>
            </a:prstGeom>
            <a:solidFill>
              <a:srgbClr val="BD2B31">
                <a:alpha val="10196"/>
              </a:srgbClr>
            </a:solidFill>
            <a:ln w="19050">
              <a:solidFill>
                <a:srgbClr val="BD2B3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5B11C0-E4FB-C4AB-83CB-EC803C9C9EDC}"/>
                </a:ext>
              </a:extLst>
            </p:cNvPr>
            <p:cNvSpPr/>
            <p:nvPr/>
          </p:nvSpPr>
          <p:spPr>
            <a:xfrm>
              <a:off x="728870" y="1376395"/>
              <a:ext cx="10622786" cy="1128266"/>
            </a:xfrm>
            <a:prstGeom prst="rect">
              <a:avLst/>
            </a:prstGeom>
            <a:solidFill>
              <a:srgbClr val="BD2B31">
                <a:alpha val="10196"/>
              </a:srgbClr>
            </a:solidFill>
            <a:ln w="19050">
              <a:solidFill>
                <a:srgbClr val="BD2B3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DD45506-645F-89C5-2FF1-4C86EBFE5F7F}"/>
              </a:ext>
            </a:extLst>
          </p:cNvPr>
          <p:cNvSpPr txBox="1"/>
          <p:nvPr/>
        </p:nvSpPr>
        <p:spPr>
          <a:xfrm>
            <a:off x="3140400" y="1314767"/>
            <a:ext cx="6228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Greedy algorithm – maybe too simplistic despite perfect accuracy, statistical support and near-perfect coverage?</a:t>
            </a:r>
            <a:endParaRPr lang="LID4096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A396475-64C4-AD9F-89EE-9CAD56CED28C}"/>
              </a:ext>
            </a:extLst>
          </p:cNvPr>
          <p:cNvSpPr/>
          <p:nvPr/>
        </p:nvSpPr>
        <p:spPr>
          <a:xfrm rot="16200000">
            <a:off x="5978998" y="-2911886"/>
            <a:ext cx="320142" cy="10131288"/>
          </a:xfrm>
          <a:prstGeom prst="rightBrace">
            <a:avLst>
              <a:gd name="adj1" fmla="val 8333"/>
              <a:gd name="adj2" fmla="val 5006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6837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717</Words>
  <Application>Microsoft Office PowerPoint</Application>
  <PresentationFormat>Widescreen</PresentationFormat>
  <Paragraphs>98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Hurenkamp</dc:creator>
  <cp:lastModifiedBy>Sam Hurenkamp</cp:lastModifiedBy>
  <cp:revision>167</cp:revision>
  <dcterms:created xsi:type="dcterms:W3CDTF">2024-02-24T12:47:31Z</dcterms:created>
  <dcterms:modified xsi:type="dcterms:W3CDTF">2024-02-25T00:56:57Z</dcterms:modified>
</cp:coreProperties>
</file>